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83" r:id="rId7"/>
    <p:sldId id="284" r:id="rId8"/>
    <p:sldId id="262" r:id="rId9"/>
    <p:sldId id="263" r:id="rId10"/>
    <p:sldId id="267" r:id="rId11"/>
    <p:sldId id="268" r:id="rId12"/>
    <p:sldId id="269" r:id="rId13"/>
    <p:sldId id="270" r:id="rId14"/>
    <p:sldId id="274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90"/>
        <p:guide pos="2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9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6.png"/><Relationship Id="rId7" Type="http://schemas.openxmlformats.org/officeDocument/2006/relationships/tags" Target="../tags/tag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7.png"/><Relationship Id="rId7" Type="http://schemas.openxmlformats.org/officeDocument/2006/relationships/tags" Target="../tags/tag2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8.png"/><Relationship Id="rId7" Type="http://schemas.openxmlformats.org/officeDocument/2006/relationships/tags" Target="../tags/tag2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9.png"/><Relationship Id="rId7" Type="http://schemas.openxmlformats.org/officeDocument/2006/relationships/tags" Target="../tags/tag2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2.png"/><Relationship Id="rId7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25.png"/><Relationship Id="rId7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30.png"/><Relationship Id="rId17" Type="http://schemas.openxmlformats.org/officeDocument/2006/relationships/tags" Target="../tags/tag9.xml"/><Relationship Id="rId16" Type="http://schemas.openxmlformats.org/officeDocument/2006/relationships/image" Target="../media/image29.png"/><Relationship Id="rId15" Type="http://schemas.openxmlformats.org/officeDocument/2006/relationships/tags" Target="../tags/tag8.xml"/><Relationship Id="rId14" Type="http://schemas.openxmlformats.org/officeDocument/2006/relationships/image" Target="../media/image28.png"/><Relationship Id="rId13" Type="http://schemas.openxmlformats.org/officeDocument/2006/relationships/tags" Target="../tags/tag7.xml"/><Relationship Id="rId12" Type="http://schemas.openxmlformats.org/officeDocument/2006/relationships/image" Target="../media/image27.png"/><Relationship Id="rId11" Type="http://schemas.openxmlformats.org/officeDocument/2006/relationships/tags" Target="../tags/tag6.xml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25.png"/><Relationship Id="rId7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4.png"/><Relationship Id="rId15" Type="http://schemas.openxmlformats.org/officeDocument/2006/relationships/tags" Target="../tags/tag14.xml"/><Relationship Id="rId14" Type="http://schemas.openxmlformats.org/officeDocument/2006/relationships/image" Target="../media/image33.png"/><Relationship Id="rId13" Type="http://schemas.openxmlformats.org/officeDocument/2006/relationships/tags" Target="../tags/tag13.xml"/><Relationship Id="rId12" Type="http://schemas.openxmlformats.org/officeDocument/2006/relationships/image" Target="../media/image32.png"/><Relationship Id="rId11" Type="http://schemas.openxmlformats.org/officeDocument/2006/relationships/tags" Target="../tags/tag12.xml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25.png"/><Relationship Id="rId7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7.png"/><Relationship Id="rId13" Type="http://schemas.openxmlformats.org/officeDocument/2006/relationships/tags" Target="../tags/tag18.xml"/><Relationship Id="rId12" Type="http://schemas.openxmlformats.org/officeDocument/2006/relationships/image" Target="../media/image36.png"/><Relationship Id="rId11" Type="http://schemas.openxmlformats.org/officeDocument/2006/relationships/tags" Target="../tags/tag17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38.png"/><Relationship Id="rId7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0.png"/><Relationship Id="rId11" Type="http://schemas.openxmlformats.org/officeDocument/2006/relationships/tags" Target="../tags/tag21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41.png"/><Relationship Id="rId7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5.png"/><Relationship Id="rId7" Type="http://schemas.openxmlformats.org/officeDocument/2006/relationships/tags" Target="../tags/tag2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1746" y="1600403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 New Token Mixup Multimodal Data Augmentation for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Sentiment Analysis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2023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76673" y="5029327"/>
            <a:ext cx="2286000" cy="1078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Code:None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2023.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11.30</a:t>
            </a:r>
            <a:endParaRPr lang="en-US" sz="1600" b="1" spc="10" dirty="0">
              <a:solidFill>
                <a:srgbClr val="A6A6A6"/>
              </a:solidFill>
              <a:latin typeface="Noto Sans Mono CJK HK"/>
              <a:cs typeface="Noto Sans Mono CJK HK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52600" y="2514600"/>
            <a:ext cx="8921750" cy="2449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52600" y="1600200"/>
            <a:ext cx="8848725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52600" y="2057400"/>
            <a:ext cx="8877300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1447800"/>
            <a:ext cx="11297285" cy="51746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47800" y="1447800"/>
            <a:ext cx="9354185" cy="5104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4600" y="2209673"/>
            <a:ext cx="7640955" cy="113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spc="-75" dirty="0">
                <a:latin typeface="Arial" panose="020B0604020202020204"/>
                <a:cs typeface="Arial" panose="020B0604020202020204"/>
              </a:rPr>
              <a:t>(</a:t>
            </a:r>
            <a:r>
              <a:rPr sz="1800" spc="-60" dirty="0">
                <a:latin typeface="Arial" panose="020B0604020202020204"/>
                <a:cs typeface="Arial" panose="020B0604020202020204"/>
              </a:rPr>
              <a:t>1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)</a:t>
            </a:r>
            <a:r>
              <a:rPr sz="1800" dirty="0">
                <a:latin typeface="Arial" panose="020B0604020202020204"/>
                <a:cs typeface="Arial" panose="020B0604020202020204"/>
              </a:rPr>
              <a:t>	Existing methods for Multimodal Sentiment Analysis (MSA) mainly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dirty="0">
                <a:latin typeface="Arial" panose="020B0604020202020204"/>
                <a:cs typeface="Arial" panose="020B0604020202020204"/>
              </a:rPr>
              <a:t>focus on integrating multimodal data efectively on limited multimodal data. Learning more informative multimodal representation often relies on large-scale labeled datasets, which are dif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fi</a:t>
            </a:r>
            <a:r>
              <a:rPr sz="1800" dirty="0">
                <a:latin typeface="Arial" panose="020B0604020202020204"/>
                <a:cs typeface="Arial" panose="020B0604020202020204"/>
              </a:rPr>
              <a:t>cult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and unrealistic to obtain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.</a:t>
            </a:r>
            <a:endParaRPr lang="en-US" sz="1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17"/>
          <p:cNvSpPr txBox="1"/>
          <p:nvPr>
            <p:custDataLst>
              <p:tags r:id="rId7"/>
            </p:custDataLst>
          </p:nvPr>
        </p:nvSpPr>
        <p:spPr>
          <a:xfrm>
            <a:off x="2453640" y="4191000"/>
            <a:ext cx="8118475" cy="147828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spc="-75" dirty="0">
                <a:latin typeface="Arial" panose="020B0604020202020204"/>
                <a:cs typeface="Arial" panose="020B0604020202020204"/>
              </a:rPr>
              <a:t>(</a:t>
            </a:r>
            <a:r>
              <a:rPr lang="en-US" sz="1800" spc="-75" dirty="0">
                <a:latin typeface="Arial" panose="020B0604020202020204"/>
                <a:cs typeface="Arial" panose="020B0604020202020204"/>
              </a:rPr>
              <a:t>2</a:t>
            </a:r>
            <a:r>
              <a:rPr sz="1800" spc="-75" dirty="0">
                <a:latin typeface="Arial" panose="020B0604020202020204"/>
                <a:cs typeface="Arial" panose="020B0604020202020204"/>
              </a:rPr>
              <a:t>)</a:t>
            </a:r>
            <a:r>
              <a:rPr sz="1800" dirty="0">
                <a:latin typeface="Arial" panose="020B0604020202020204"/>
                <a:cs typeface="Arial" panose="020B0604020202020204"/>
              </a:rPr>
              <a:t>	Data augmentation training strategy has achieved great success to improve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dirty="0">
                <a:latin typeface="Arial" panose="020B0604020202020204"/>
                <a:cs typeface="Arial" panose="020B0604020202020204"/>
              </a:rPr>
              <a:t>model performance in multiple computer vision (CV) and natural language</a:t>
            </a:r>
            <a:endParaRPr sz="18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1800" dirty="0">
                <a:latin typeface="Arial" panose="020B0604020202020204"/>
                <a:cs typeface="Arial" panose="020B0604020202020204"/>
              </a:rPr>
              <a:t>processing (NLP) tasks. However, it is not straightforward to apply previous data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augmentation methods for multimodal sentiment analysis tasks</a:t>
            </a:r>
            <a:r>
              <a:rPr lang="en-US" sz="1800" dirty="0">
                <a:latin typeface="Arial" panose="020B0604020202020204"/>
                <a:cs typeface="Arial" panose="020B0604020202020204"/>
              </a:rPr>
              <a:t>.</a:t>
            </a:r>
            <a:endParaRPr lang="en-US" sz="1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2000" y="1371600"/>
            <a:ext cx="10843895" cy="5275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7070" y="791845"/>
            <a:ext cx="4190365" cy="55048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95670" y="1635125"/>
            <a:ext cx="5433695" cy="5340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72200" y="2438400"/>
            <a:ext cx="5271770" cy="4438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72200" y="3048000"/>
            <a:ext cx="5256530" cy="504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943600" y="3810000"/>
            <a:ext cx="5659755" cy="11080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96000" y="5103495"/>
            <a:ext cx="546735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7070" y="791845"/>
            <a:ext cx="4190365" cy="55048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15000" y="1572260"/>
            <a:ext cx="5795645" cy="10274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91200" y="2819400"/>
            <a:ext cx="5358130" cy="5238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91200" y="3667125"/>
            <a:ext cx="5467985" cy="9721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15000" y="4963160"/>
            <a:ext cx="5857875" cy="652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7070" y="791845"/>
            <a:ext cx="4190365" cy="55048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67400" y="1676400"/>
            <a:ext cx="5542915" cy="1441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94375" y="3200400"/>
            <a:ext cx="5615940" cy="8445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86450" y="4114800"/>
            <a:ext cx="5523865" cy="2142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3000" y="682625"/>
            <a:ext cx="3054985" cy="59886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486400" y="1572260"/>
            <a:ext cx="5088890" cy="25126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486400" y="4419600"/>
            <a:ext cx="5378450" cy="5721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2000" y="2057400"/>
            <a:ext cx="5048250" cy="35909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10250" y="2743200"/>
            <a:ext cx="6069965" cy="1843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1000" y="1524000"/>
            <a:ext cx="11616055" cy="45859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MmIwM2JjMWMwMTlhZTg1ODk3MWZjODVlMzkxYjUyNj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3222</Words>
  <Application>WPS 演示</Application>
  <PresentationFormat>On-screen Show (4:3)</PresentationFormat>
  <Paragraphs>195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11</cp:revision>
  <dcterms:created xsi:type="dcterms:W3CDTF">2023-09-17T03:47:00Z</dcterms:created>
  <dcterms:modified xsi:type="dcterms:W3CDTF">2023-11-30T07:24:38Z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2023-09-19T00:00:00Z</vt:filetime>
  </property>
  <property fmtid="{D5CDD505-2E9C-101B-9397-08002B2CF9AE}" pid="5" name="ICV">
    <vt:lpwstr>7A9CEC7FD66A48219A6B97C65D9302B6_12</vt:lpwstr>
  </property>
  <property fmtid="{D5CDD505-2E9C-101B-9397-08002B2CF9AE}" pid="6" name="KSOProductBuildVer">
    <vt:lpwstr>2052-12.1.0.15990</vt:lpwstr>
  </property>
</Properties>
</file>